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C400-C4F1-49E2-AAA1-C34F2EA9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49C33-52BD-4573-A1ED-831B1281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22E7-00E4-402E-B44E-74207213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A82-38E0-4FE0-BA86-57FCB78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B812-0366-4830-B1E1-9A34698A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2A03-213F-408B-95F0-0A6AFA7E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BEC-9C48-44ED-B488-58E8AF266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35E1-CD0E-4A00-8B85-6A36B9D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6809-061D-496B-AEE5-0611FCAB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DDBF-C71F-4F6B-81B3-7BA19BA8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5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E17EF-2AD4-4888-9902-E001D4F1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F76F-4481-42DD-9050-E42B4137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4BEF-1540-40EB-A782-1BFBE5C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F02B-CAF6-45DD-A939-409142AF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9FA2-8E3C-4F4A-82B2-378FC0CA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1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150-2AAA-444B-8C2D-A6B44F4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7984-E190-47F5-ACDD-E7500785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8A40-A962-4623-A052-4D3960ED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CBCB-1D2E-450E-8D80-68344C4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C6B1-2030-42AB-B076-CB4C7B2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C821-3863-4512-9CED-6973F9F5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0E97-F257-4137-8156-FCBAD79B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4559-8678-4AB2-B415-A0B328F5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7CEC-967E-4606-8942-B168402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7EBD-C596-4081-98D3-AF55D3B2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ED8-7131-4739-B1B8-CC5E7D1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360A-8F8E-4BA7-B2B3-7E63CE34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295E9-9FEF-4AFE-AADF-E27DE739C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461C-7FDA-4571-B4A4-547750F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97828-2554-4BFB-8CCF-FCACDAD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C4BD-4E2E-4BA0-BF69-87583FE3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FE62-5E55-4489-A5ED-E2AA5A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70B6-3DE4-4918-9535-8C33F5A55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CA8F-4F77-48C4-9D92-B2E7713F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C1E3C-91C2-4BFC-81F4-486B10FD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E5564-B77F-40F3-AD99-AC13ED0E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BC3D-3C9A-4A46-BF80-BDADE57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080AC-BDC3-4997-A6F8-EEB8AFB2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A98A8-268D-405B-8649-A189636E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22C5-5D36-4BF4-A46D-1C4D5E4C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058C6-F88B-41BF-8094-68AB6D7C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26D1-EF94-46A5-AA87-0A457E2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D38E-7D54-4BBE-8D40-61B3B91E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5B489-C311-4EC6-AFA8-F34D864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CEA91-7737-4805-9673-08BEBE7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81DDF-F876-4459-91D3-453CEAA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FFA4-11E1-4EBB-9266-6817A0D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7A00-135F-4239-8A29-702E2564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8B1B-DE54-48A6-9AE5-6DA41B81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64517-C5E4-40EA-939F-F718CA4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AA0D-007B-44F6-A0EE-ABCE230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D883-9366-4504-8790-353CCA13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BDD-EB5E-4E80-93B7-C3CC8248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4C637-6B65-45D9-BCB2-7CBF45AC3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4F6C3-85C2-4771-90F7-249902D7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059C9-54A9-4693-BD23-68D238D7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591E-8E00-4809-B392-93A98A7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C531-E757-4922-A849-4FC63A8B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B8AB-D3B6-43EC-BC13-5E72C6DE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B933-BACD-490E-8410-74EFE267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7F81-3BF5-4DFE-9264-4172A02A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F614-E963-45F3-92A2-34CE14D6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93D2-D4F7-4442-8A26-7B19F29BD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94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40530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chemeClr val="bg1"/>
                </a:solidFill>
              </a:rPr>
              <a:t>Vežba 12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sr-Latn-RS" sz="2800" b="1" dirty="0">
                <a:solidFill>
                  <a:schemeClr val="bg1"/>
                </a:solidFill>
              </a:rPr>
              <a:t>Razmenjivači toplote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chemeClr val="bg1"/>
                </a:solidFill>
              </a:rPr>
              <a:t>Termodinamika sa termotehnikom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0330"/>
                <a:ext cx="11168270" cy="568663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sr-Latn-R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8.8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čeličnu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prečnika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dužine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koeficijenta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provodnosti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58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protiče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amonijak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ključanja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potopljena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rastovor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𝐶𝑎𝐶𝑙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ulazu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izmenjivač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izlazu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amonijaka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480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spoljšnje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strane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rastvor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1357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Posle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određenog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vremena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nahvata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kamenac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koeficijenta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provodnosti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0,819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razmenjeni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toplotni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fluks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Latn-RS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</m:oMath>
                  </m:oMathPara>
                </a14:m>
                <a:endParaRPr lang="sr-Latn-RS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sr-Latn-RS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=58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den>
                      </m:f>
                    </m:oMath>
                  </m:oMathPara>
                </a14:m>
                <a:endParaRPr lang="sr-Latn-RS" sz="16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=480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sr-Latn-RS" sz="16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=1357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sr-Latn-RS" sz="1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</m:oMath>
                  </m:oMathPara>
                </a14:m>
                <a:endParaRPr lang="sr-Latn-RS" sz="1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=0,819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den>
                      </m:f>
                    </m:oMath>
                  </m:oMathPara>
                </a14:m>
                <a:endParaRPr lang="sr-Latn-RS" sz="1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6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=−20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600" dirty="0"/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=−10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600" dirty="0"/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=−5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600" dirty="0"/>
              </a:p>
              <a:p>
                <a:pPr marL="0" indent="0" algn="just">
                  <a:buNone/>
                </a:pPr>
                <a:endParaRPr lang="sr-Latn-R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0330"/>
                <a:ext cx="11168270" cy="5686633"/>
              </a:xfrm>
              <a:blipFill>
                <a:blip r:embed="rId2"/>
                <a:stretch>
                  <a:fillRect l="-491" t="-7931" r="-163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4440CF1-6678-499B-962F-AA00EC0E7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275" y="2213113"/>
            <a:ext cx="2931853" cy="2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0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0330"/>
                <a:ext cx="10515600" cy="6268279"/>
              </a:xfrm>
            </p:spPr>
            <p:txBody>
              <a:bodyPr>
                <a:normAutofit/>
              </a:bodyPr>
              <a:lstStyle/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𝑚𝑚</m:t>
                          </m:r>
                        </m:e>
                      </m:d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𝑚𝑚</m:t>
                          </m:r>
                        </m:e>
                      </m:d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𝑚𝑚</m:t>
                          </m:r>
                        </m:e>
                      </m:d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32∙</m:t>
                              </m:r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∙480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58</m:t>
                              </m:r>
                            </m:den>
                          </m:f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den>
                              </m:f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e>
                          </m:func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0,819</m:t>
                              </m:r>
                            </m:den>
                          </m:f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46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38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46∙</m:t>
                              </m:r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∙1357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=16,7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−10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−20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−20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=12,33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=16,7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∙12,33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=2060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0330"/>
                <a:ext cx="10515600" cy="62682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87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1878" y="331306"/>
                <a:ext cx="10866783" cy="581915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8.11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razmenjivaču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suprotnim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tokom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vrši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zagrevanje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22℃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Zagrevanje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vrši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pomoću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početne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83℃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32℃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unutrašnjeg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prečnika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brzinom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će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zagrejati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razmenjivača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njemu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Specifičnu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smatrati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konstantnom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uzeti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4,18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gustina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sr-Latn-R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=4,186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sr-Latn-R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𝑚𝑚</m:t>
                          </m:r>
                        </m:e>
                      </m:d>
                      <m:r>
                        <a:rPr lang="sr-Latn-R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sub>
                            <m:sup>
                              <m:r>
                                <a:rPr lang="en-US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=4,186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:endParaRPr lang="sr-Latn-RS" sz="1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sr-Latn-R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sr-Latn-R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83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878" y="331306"/>
                <a:ext cx="10866783" cy="5819154"/>
              </a:xfrm>
              <a:blipFill>
                <a:blip r:embed="rId2"/>
                <a:stretch>
                  <a:fillRect l="-337" t="-764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4A19A97-5BDD-41B7-8DF4-B0745D0B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806" y="1912411"/>
            <a:ext cx="3590855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0330"/>
                <a:ext cx="10515600" cy="6109253"/>
              </a:xfrm>
            </p:spPr>
            <p:txBody>
              <a:bodyPr>
                <a:normAutofit/>
              </a:bodyPr>
              <a:lstStyle/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′′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ρ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w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sub>
                            <m:sup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50∙</m:t>
                                  </m:r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=1,963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uslova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jednakosti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predate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primljene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količine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sledi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1,963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=55,37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83−55,37</m:t>
                              </m:r>
                            </m:e>
                          </m:d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32−22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83−55,37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32−22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=17,35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0330"/>
                <a:ext cx="10515600" cy="610925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58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04BB7-6A5C-4F83-A8A3-FB5BEC6E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965"/>
                <a:ext cx="10515600" cy="4864998"/>
              </a:xfrm>
            </p:spPr>
            <p:txBody>
              <a:bodyPr>
                <a:normAutofit/>
              </a:bodyPr>
              <a:lstStyle/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=1,963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4,186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=1,963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4,186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𝑘𝑔𝐾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83−32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=418,47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∙∆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418,47∙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∙17,35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=60,3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04BB7-6A5C-4F83-A8A3-FB5BEC6E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965"/>
                <a:ext cx="10515600" cy="48649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90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B518E-9347-4B85-9CEB-F8F57D80B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2365"/>
                <a:ext cx="10515600" cy="5474598"/>
              </a:xfrm>
            </p:spPr>
            <p:txBody>
              <a:bodyPr>
                <a:normAutofit fontScale="775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8.5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razmenjivaču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suprotnim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tokom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sSup>
                      <m:s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ulazne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protoka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0,003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gustine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specifične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4,186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Ulazna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gustine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1,25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specifične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Protok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1,2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izmenjivača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Izlaznu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sr-Latn-R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=?</m:t>
                    </m:r>
                  </m:oMath>
                </a14:m>
                <a:r>
                  <a:rPr lang="sr-Latn-R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sr-Latn-R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sr-Latn-R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=?</m:t>
                    </m:r>
                  </m:oMath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Razmenjeni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fluks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sr-Latn-R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=1,25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=0,003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4,186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=1800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h𝐾</m:t>
                          </m:r>
                        </m:den>
                      </m:f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=1800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h𝐾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sr-Latn-R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𝑘𝑊</m:t>
                          </m:r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B518E-9347-4B85-9CEB-F8F57D80B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2365"/>
                <a:ext cx="10515600" cy="5474598"/>
              </a:xfrm>
              <a:blipFill>
                <a:blip r:embed="rId2"/>
                <a:stretch>
                  <a:fillRect l="-116" r="-11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E96A233-0E79-4F03-B0E1-3F80FF90C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104" y="3309348"/>
            <a:ext cx="3515458" cy="32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2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8C2B6-7CDD-4ABC-B162-D7BD0F81E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1061"/>
                <a:ext cx="10515600" cy="5805902"/>
              </a:xfrm>
            </p:spPr>
            <p:txBody>
              <a:bodyPr/>
              <a:lstStyle/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1,2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∙1,25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𝑘𝑔𝐾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0,003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∙1000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∙4,186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𝑘𝑔𝐾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=12,58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=0,12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𝑘𝑆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=3,3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8C2B6-7CDD-4ABC-B162-D7BD0F81E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1061"/>
                <a:ext cx="10515600" cy="58059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73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4FDB6-1911-4C7B-80DC-425422553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0330"/>
                <a:ext cx="10515600" cy="5686633"/>
              </a:xfrm>
            </p:spPr>
            <p:txBody>
              <a:bodyPr/>
              <a:lstStyle/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1−0,12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3,3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1−0,12∙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1−0,12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3,3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=0,968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60−25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0,968=33,88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=60−33,88=26,12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60−25</m:t>
                          </m:r>
                        </m:e>
                      </m:d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0,12∙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0,96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=4,066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=29,06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∙33,88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=50,82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4FDB6-1911-4C7B-80DC-425422553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0330"/>
                <a:ext cx="10515600" cy="568663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85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34C8C-A066-4076-9743-CC198F64E7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852" y="106017"/>
                <a:ext cx="10730948" cy="6070946"/>
              </a:xfrm>
            </p:spPr>
            <p:txBody>
              <a:bodyPr>
                <a:normAutofit fontScale="700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8.6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Postrojenje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sadrži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razmenjivač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suprotnim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tokom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</m:t>
                    </m:r>
                    <m:sSup>
                      <m:s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razmenjivača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protoka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v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protoka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početne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Krajnje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grejnog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grejanog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Promenu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duž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grejne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t-S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dijagramu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Količinu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razmenjene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2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sr-Latn-RS" sz="2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=1,25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22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2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=4,186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2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2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sr-Latn-RS" sz="2200" b="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sr-Latn-R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sz="19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22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2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22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=−5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22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34C8C-A066-4076-9743-CC198F64E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852" y="106017"/>
                <a:ext cx="10730948" cy="6070946"/>
              </a:xfrm>
              <a:blipFill>
                <a:blip r:embed="rId2"/>
                <a:stretch>
                  <a:fillRect t="-4116" r="-5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77B0981-3668-4B8F-B125-697FB111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92" y="2319129"/>
            <a:ext cx="3592544" cy="329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8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6D6E5-056C-4753-99F9-02D9FBEEA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4313"/>
                <a:ext cx="10515600" cy="5792650"/>
              </a:xfrm>
            </p:spPr>
            <p:txBody>
              <a:bodyPr/>
              <a:lstStyle/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𝑘𝑔𝐾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∙4,186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𝑘𝑔𝐾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=29,3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=0,17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𝑘𝑆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∙20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6D6E5-056C-4753-99F9-02D9FBEEA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4313"/>
                <a:ext cx="10515600" cy="57926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34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D6B1C7-FD9F-423E-8D5C-8E5EF7CCC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0574"/>
                <a:ext cx="10515600" cy="5726389"/>
              </a:xfrm>
            </p:spPr>
            <p:txBody>
              <a:bodyPr>
                <a:normAutofit/>
              </a:bodyPr>
              <a:lstStyle/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1−0,17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1−0,17∙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1−0,17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0,84</m:t>
                      </m:r>
                    </m:oMath>
                  </m:oMathPara>
                </a14:m>
                <a:endParaRPr lang="sr-Latn-RS" sz="1800" b="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80+5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0,84=71,4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=71,4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−71,4=8,6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80+5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0,17∙0,84=12,138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=12,138−5=7,138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∙71,4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=357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D6B1C7-FD9F-423E-8D5C-8E5EF7CCC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0574"/>
                <a:ext cx="10515600" cy="5726389"/>
              </a:xfrm>
              <a:blipFill>
                <a:blip r:embed="rId2"/>
                <a:stretch>
                  <a:fillRect b="-287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44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583" y="251792"/>
                <a:ext cx="11171581" cy="67188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8.7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razmenjivaču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paralelnim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tokom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62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𝑘𝑊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tome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zagreva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Grejni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fluid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vlažna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mesinganu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dimenzije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provodnosti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=102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sr-Latn-R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=2300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Temperature pare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109℃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razmenjivača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62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𝑘𝑊</m:t>
                      </m:r>
                    </m:oMath>
                  </m:oMathPara>
                </a14:m>
                <a:endParaRPr lang="sr-Latn-RS" sz="18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</m:oMath>
                  </m:oMathPara>
                </a14:m>
                <a:endParaRPr lang="sr-Latn-RS" sz="1800" dirty="0"/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600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sr-Latn-RS" sz="1800" dirty="0"/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=102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sr-Latn-RS" sz="1800" dirty="0"/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=2300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109℃</m:t>
                      </m:r>
                    </m:oMath>
                  </m:oMathPara>
                </a14:m>
                <a:endParaRPr lang="sr-Latn-RS" sz="1800" dirty="0"/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dirty="0"/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=70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dirty="0"/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=?</m:t>
                      </m:r>
                    </m:oMath>
                  </m:oMathPara>
                </a14:m>
                <a:endParaRPr lang="sr-Latn-RS" sz="1800" dirty="0"/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583" y="251792"/>
                <a:ext cx="11171581" cy="6718852"/>
              </a:xfrm>
              <a:blipFill>
                <a:blip r:embed="rId2"/>
                <a:stretch>
                  <a:fillRect l="-491" t="-3085" r="-49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93A2A2C-6533-408D-8541-A841B7635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805" y="1555098"/>
            <a:ext cx="4050552" cy="37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6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0330"/>
                <a:ext cx="10515600" cy="5686633"/>
              </a:xfrm>
            </p:spPr>
            <p:txBody>
              <a:bodyPr>
                <a:normAutofit fontScale="47500" lnSpcReduction="20000"/>
              </a:bodyPr>
              <a:lstStyle/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∙∆</m:t>
                          </m:r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  <m:r>
                            <a:rPr lang="sr-Latn-RS" sz="2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sr-Latn-R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109−10</m:t>
                              </m:r>
                            </m:e>
                          </m:d>
                          <m:r>
                            <a:rPr lang="sr-Latn-RS" sz="2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109−70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109−10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109−70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=64,4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𝜋𝜆</m:t>
                          </m:r>
                        </m:den>
                      </m:f>
                      <m:func>
                        <m:func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0,018∙600</m:t>
                              </m:r>
                            </m:den>
                          </m:f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2∙102</m:t>
                              </m:r>
                            </m:den>
                          </m:f>
                          <m:func>
                            <m:func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18</m:t>
                                  </m:r>
                                </m:den>
                              </m:f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e>
                          </m:func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0,02∙2300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=0,036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=27,78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62</m:t>
                          </m:r>
                          <m:sSup>
                            <m:sSupPr>
                              <m:ctrlPr>
                                <a:rPr lang="en-US" sz="28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sr-Latn-RS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RS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27,78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∙64,4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=34,65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BD2C7-ACAA-4934-BD16-EF14B1912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0330"/>
                <a:ext cx="10515600" cy="568663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46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1162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Vežba 12 Razmenjivači toplote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4 Unutrašnja energija</dc:title>
  <dc:creator>Milena</dc:creator>
  <cp:lastModifiedBy>Milena</cp:lastModifiedBy>
  <cp:revision>85</cp:revision>
  <dcterms:created xsi:type="dcterms:W3CDTF">2021-03-25T15:13:20Z</dcterms:created>
  <dcterms:modified xsi:type="dcterms:W3CDTF">2021-05-25T09:47:56Z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